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56" r:id="rId3"/>
    <p:sldId id="258" r:id="rId4"/>
    <p:sldId id="265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Laura Martinez Perez" initials="AL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7366-0D11-4B1A-8B2E-8CA6A6AA22F7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CF0F-E113-472E-81D6-67FA1F4F20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29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CF0F-E113-472E-81D6-67FA1F4F206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4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097C23-1F7A-48A6-8DCA-A31BA6CE5705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01CD2C-6F19-4D8F-8FC8-C145FD45F952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https://www.publicdomainpictures.net/view-image.php?image=57473&amp;picture=&amp;jazyk=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pixabay.com/es/banco-dinero-finanzas-98816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mss.gob.mx/patrones/sip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hyperlink" Target="http://www.imss.gob.mx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31730" r="12163" b="32308"/>
          <a:stretch/>
        </p:blipFill>
        <p:spPr bwMode="auto">
          <a:xfrm>
            <a:off x="1115616" y="1988840"/>
            <a:ext cx="7132321" cy="263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4921423"/>
            <a:ext cx="173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 Medium" panose="00000600000000000000" pitchFamily="2" charset="0"/>
              </a:rPr>
              <a:t>Marzo 2024</a:t>
            </a:r>
          </a:p>
        </p:txBody>
      </p:sp>
      <p:pic>
        <p:nvPicPr>
          <p:cNvPr id="8" name="7 Imagen" descr="Forma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-160508" y="5176937"/>
            <a:ext cx="9684568" cy="1845171"/>
          </a:xfrm>
          <a:prstGeom prst="rect">
            <a:avLst/>
          </a:prstGeom>
        </p:spPr>
      </p:pic>
      <p:pic>
        <p:nvPicPr>
          <p:cNvPr id="10" name="9 Imagen" descr="Interfaz de usuario gráfica&#10;&#10;Descripción generada automáticamente con confianza media"/>
          <p:cNvPicPr/>
          <p:nvPr/>
        </p:nvPicPr>
        <p:blipFill>
          <a:blip r:embed="rId4"/>
          <a:stretch>
            <a:fillRect/>
          </a:stretch>
        </p:blipFill>
        <p:spPr>
          <a:xfrm>
            <a:off x="-756592" y="-531440"/>
            <a:ext cx="929430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3792" y="1709519"/>
            <a:ext cx="8796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El Instituto continúa aplicando los medios tecnológicos, a fin de facilitar la forma de hacer negocios en el </a:t>
            </a:r>
            <a:r>
              <a:rPr lang="es-MX" sz="1600" dirty="0" smtClean="0">
                <a:latin typeface="Montserrat Medium" panose="00000600000000000000" pitchFamily="2" charset="0"/>
              </a:rPr>
              <a:t>país evitando que inviertan su </a:t>
            </a:r>
            <a:r>
              <a:rPr lang="es-MX" sz="1600" dirty="0">
                <a:latin typeface="Montserrat Medium" panose="00000600000000000000" pitchFamily="2" charset="0"/>
              </a:rPr>
              <a:t>capital </a:t>
            </a:r>
            <a:r>
              <a:rPr lang="es-MX" sz="1600" dirty="0" smtClean="0">
                <a:latin typeface="Montserrat Medium" panose="00000600000000000000" pitchFamily="2" charset="0"/>
              </a:rPr>
              <a:t>humano en </a:t>
            </a:r>
            <a:r>
              <a:rPr lang="es-MX" sz="1600" dirty="0">
                <a:latin typeface="Montserrat Medium" panose="00000600000000000000" pitchFamily="2" charset="0"/>
              </a:rPr>
              <a:t>actividades no </a:t>
            </a:r>
            <a:r>
              <a:rPr lang="es-MX" sz="1600" dirty="0" smtClean="0">
                <a:latin typeface="Montserrat Medium" panose="00000600000000000000" pitchFamily="2" charset="0"/>
              </a:rPr>
              <a:t>productivas, </a:t>
            </a:r>
            <a:r>
              <a:rPr lang="es-MX" sz="1600" dirty="0">
                <a:latin typeface="Montserrat Medium" panose="00000600000000000000" pitchFamily="2" charset="0"/>
              </a:rPr>
              <a:t>y brindar servicios de mejor calidad a los </a:t>
            </a:r>
            <a:r>
              <a:rPr lang="es-MX" sz="1600" dirty="0" smtClean="0">
                <a:latin typeface="Montserrat Medium" panose="00000600000000000000" pitchFamily="2" charset="0"/>
              </a:rPr>
              <a:t>derechohabientes.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El Sistema de Pago Referenciado (SIPARE) permite pagar sus cuotas de seguridad social a través de una línea de </a:t>
            </a:r>
            <a:r>
              <a:rPr lang="es-MX" sz="1600" dirty="0" smtClean="0">
                <a:latin typeface="Montserrat Medium" panose="00000600000000000000" pitchFamily="2" charset="0"/>
              </a:rPr>
              <a:t>captura referenciada </a:t>
            </a:r>
            <a:r>
              <a:rPr lang="es-MX" sz="1600" dirty="0">
                <a:latin typeface="Montserrat Medium" panose="00000600000000000000" pitchFamily="2" charset="0"/>
              </a:rPr>
              <a:t>de manera fácil y </a:t>
            </a:r>
            <a:r>
              <a:rPr lang="es-MX" sz="1600" dirty="0" smtClean="0">
                <a:latin typeface="Montserrat Medium" panose="00000600000000000000" pitchFamily="2" charset="0"/>
              </a:rPr>
              <a:t>segura.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  La línea de captura de SIPARE es una clave alfanumérica de 53 posiciones que contiene los datos de pago tales como : </a:t>
            </a:r>
          </a:p>
          <a:p>
            <a:pPr lvl="1" algn="just"/>
            <a:endParaRPr lang="es-MX" sz="1600" dirty="0">
              <a:latin typeface="Montserrat Medium" panose="00000600000000000000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 Medium" panose="00000600000000000000" pitchFamily="2" charset="0"/>
              </a:rPr>
              <a:t>Registro Patronal		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 Medium" panose="00000600000000000000" pitchFamily="2" charset="0"/>
              </a:rPr>
              <a:t>Periodo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 Medium" panose="00000600000000000000" pitchFamily="2" charset="0"/>
              </a:rPr>
              <a:t>Importe Total IMSS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124744"/>
            <a:ext cx="596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Montserrat Medium" panose="00000600000000000000" pitchFamily="2" charset="0"/>
              </a:rPr>
              <a:t>¿QUÉ ES EL SIPARE?    </a:t>
            </a:r>
          </a:p>
        </p:txBody>
      </p:sp>
      <p:pic>
        <p:nvPicPr>
          <p:cNvPr id="6" name="5 Imagen" descr="Interfaz de usuario gráfica&#10;&#10;Descripción generada automáticamente con confianza media"/>
          <p:cNvPicPr/>
          <p:nvPr/>
        </p:nvPicPr>
        <p:blipFill>
          <a:blip r:embed="rId2"/>
          <a:stretch>
            <a:fillRect/>
          </a:stretch>
        </p:blipFill>
        <p:spPr>
          <a:xfrm>
            <a:off x="-756592" y="-531440"/>
            <a:ext cx="9294309" cy="2016224"/>
          </a:xfrm>
          <a:prstGeom prst="rect">
            <a:avLst/>
          </a:prstGeom>
        </p:spPr>
      </p:pic>
      <p:pic>
        <p:nvPicPr>
          <p:cNvPr id="7" name="6 Imagen" descr="Forma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32399"/>
            <a:ext cx="9684568" cy="1864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EF205A9-D6DA-3A1C-EC1A-17711E66F257}"/>
              </a:ext>
            </a:extLst>
          </p:cNvPr>
          <p:cNvSpPr txBox="1"/>
          <p:nvPr/>
        </p:nvSpPr>
        <p:spPr>
          <a:xfrm>
            <a:off x="3203848" y="4579862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800" dirty="0">
              <a:latin typeface="Montserrat Medium" panose="00000600000000000000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 Medium" panose="00000600000000000000" pitchFamily="2" charset="0"/>
              </a:rPr>
              <a:t>Importe RCV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 Medium" panose="00000600000000000000" pitchFamily="2" charset="0"/>
              </a:rPr>
              <a:t>Importe Infonavit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MX" sz="1600" dirty="0">
              <a:latin typeface="Montserrat Medium" panose="00000600000000000000" pitchFamily="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61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412776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Los patrones que actualmente pagan sus contribuciones sin modificar la propuesta de pago del IMSS, lo pueden realizar directamente en los bancos certificados o a través de Internet en portales de servicio de banca electrónica</a:t>
            </a:r>
          </a:p>
          <a:p>
            <a:pPr algn="just"/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Los patrones que no estén de acuerdo con la propuesta de pago emitida por el Instituto,  podrán pagar sus contribuciones a través de medios electrónicos </a:t>
            </a:r>
            <a:r>
              <a:rPr lang="es-MX" sz="1600" strike="sngStrike" dirty="0">
                <a:latin typeface="Montserrat Medium" panose="00000600000000000000" pitchFamily="2" charset="0"/>
              </a:rPr>
              <a:t> </a:t>
            </a:r>
            <a:r>
              <a:rPr lang="es-MX" sz="1600" dirty="0">
                <a:latin typeface="Montserrat Medium" panose="00000600000000000000" pitchFamily="2" charset="0"/>
              </a:rPr>
              <a:t>siguiendo los siguientes pasos:</a:t>
            </a:r>
          </a:p>
          <a:p>
            <a:endParaRPr lang="es-MX" dirty="0"/>
          </a:p>
          <a:p>
            <a:pPr algn="just"/>
            <a:r>
              <a:rPr lang="es-MX" dirty="0"/>
              <a:t> </a:t>
            </a:r>
          </a:p>
        </p:txBody>
      </p:sp>
      <p:pic>
        <p:nvPicPr>
          <p:cNvPr id="5" name="4 Imagen" descr="Interfaz de usuario gráfica&#10;&#10;Descripción generada automáticamente con confianza media"/>
          <p:cNvPicPr/>
          <p:nvPr/>
        </p:nvPicPr>
        <p:blipFill>
          <a:blip r:embed="rId3"/>
          <a:stretch>
            <a:fillRect/>
          </a:stretch>
        </p:blipFill>
        <p:spPr>
          <a:xfrm>
            <a:off x="-537526" y="-531440"/>
            <a:ext cx="9294309" cy="2016224"/>
          </a:xfrm>
          <a:prstGeom prst="rect">
            <a:avLst/>
          </a:prstGeom>
        </p:spPr>
      </p:pic>
      <p:pic>
        <p:nvPicPr>
          <p:cNvPr id="6" name="5 Imagen" descr="Forma&#10;&#10;Descripción generada automáticament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063394"/>
            <a:ext cx="9684568" cy="18649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71600" y="3516684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latin typeface="Montserrat Medium" panose="00000600000000000000" pitchFamily="2" charset="0"/>
              </a:rPr>
              <a:t>Acceder vía Internet al portal del IMSS.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latin typeface="Montserrat Medium" panose="00000600000000000000" pitchFamily="2" charset="0"/>
              </a:rPr>
              <a:t>Descargar su propuesta de pago y, en su caso, modificarla.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latin typeface="Montserrat Medium" panose="00000600000000000000" pitchFamily="2" charset="0"/>
              </a:rPr>
              <a:t>Generar su archivo de pago a través del Sistema Único de Autodeterminación (SUA).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latin typeface="Montserrat Medium" panose="00000600000000000000" pitchFamily="2" charset="0"/>
              </a:rPr>
              <a:t>Inyectar este archivo a través de SIPARE.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>
                <a:latin typeface="Montserrat Medium" panose="00000600000000000000" pitchFamily="2" charset="0"/>
              </a:rPr>
              <a:t>Recibir una línea de captura para pagar sus cuotas de seguridad social a través de portal o ventanilla bancaria. </a:t>
            </a:r>
          </a:p>
          <a:p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1044025"/>
            <a:ext cx="596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Montserrat Medium" panose="00000600000000000000" pitchFamily="2" charset="0"/>
              </a:rPr>
              <a:t>¿Cómo funciona el SIPARE?</a:t>
            </a:r>
          </a:p>
        </p:txBody>
      </p:sp>
    </p:spTree>
    <p:extLst>
      <p:ext uri="{BB962C8B-B14F-4D97-AF65-F5344CB8AC3E}">
        <p14:creationId xmlns:p14="http://schemas.microsoft.com/office/powerpoint/2010/main" val="5482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4 Imagen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xmlns="" id="{703F2903-2FBC-66D0-433F-24FABE2204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545845" y="-531440"/>
            <a:ext cx="9294309" cy="2016224"/>
          </a:xfrm>
          <a:prstGeom prst="rect">
            <a:avLst/>
          </a:prstGeom>
        </p:spPr>
      </p:pic>
      <p:pic>
        <p:nvPicPr>
          <p:cNvPr id="6" name="5 Imagen" descr="Forma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81387"/>
            <a:ext cx="9684568" cy="186491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59FCC2C2-DABA-A339-51F5-A1FB199FB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06" y="2983491"/>
            <a:ext cx="1553873" cy="1335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3F3C27E0-E7A4-D9D1-053C-392D92530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09" y="1540747"/>
            <a:ext cx="1230951" cy="16285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1743F9D3-369B-4CA1-49B5-60EBD1265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0741" y="3982345"/>
            <a:ext cx="1336097" cy="1714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3094D8B6-E67A-CFFD-3B1F-4153A8373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284" y="1799587"/>
            <a:ext cx="1553873" cy="11839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0EEA03E-E5D0-32B7-F068-3AE7C53ECCC8}"/>
              </a:ext>
            </a:extLst>
          </p:cNvPr>
          <p:cNvSpPr txBox="1"/>
          <p:nvPr/>
        </p:nvSpPr>
        <p:spPr>
          <a:xfrm>
            <a:off x="1176759" y="1001372"/>
            <a:ext cx="3166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>
                <a:latin typeface="Montserrat" panose="00000500000000000000" pitchFamily="2" charset="0"/>
              </a:rPr>
              <a:t>Emisión calculada por</a:t>
            </a:r>
          </a:p>
          <a:p>
            <a:pPr algn="ctr"/>
            <a:r>
              <a:rPr lang="es-MX" sz="1350" dirty="0">
                <a:latin typeface="Montserrat" panose="00000500000000000000" pitchFamily="2" charset="0"/>
              </a:rPr>
              <a:t> el “IMSS”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9D4D3572-BC79-C9AF-2492-8D5A56DF0BF5}"/>
              </a:ext>
            </a:extLst>
          </p:cNvPr>
          <p:cNvSpPr txBox="1"/>
          <p:nvPr/>
        </p:nvSpPr>
        <p:spPr>
          <a:xfrm>
            <a:off x="4689688" y="1270623"/>
            <a:ext cx="1935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50" dirty="0">
                <a:latin typeface="Montserrat" panose="00000500000000000000" pitchFamily="2" charset="0"/>
              </a:rPr>
              <a:t>Autodeterminación </a:t>
            </a:r>
          </a:p>
          <a:p>
            <a:pPr algn="ctr"/>
            <a:r>
              <a:rPr lang="es-MX" sz="1350" dirty="0">
                <a:latin typeface="Montserrat" panose="00000500000000000000" pitchFamily="2" charset="0"/>
              </a:rPr>
              <a:t>del Patrón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BA0BDD3C-7D7E-4393-FC1A-7C908ABBDDBA}"/>
              </a:ext>
            </a:extLst>
          </p:cNvPr>
          <p:cNvSpPr txBox="1"/>
          <p:nvPr/>
        </p:nvSpPr>
        <p:spPr>
          <a:xfrm>
            <a:off x="3542915" y="2573486"/>
            <a:ext cx="11929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>
                <a:latin typeface="Montserrat" panose="00000500000000000000" pitchFamily="2" charset="0"/>
              </a:rPr>
              <a:t>Con ajustes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02D74DB0-1BC0-F713-41CF-CEA337767F5C}"/>
              </a:ext>
            </a:extLst>
          </p:cNvPr>
          <p:cNvSpPr txBox="1"/>
          <p:nvPr/>
        </p:nvSpPr>
        <p:spPr>
          <a:xfrm>
            <a:off x="6725153" y="1823173"/>
            <a:ext cx="2023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>
                <a:latin typeface="Montserrat" panose="00000500000000000000" pitchFamily="2" charset="0"/>
              </a:rPr>
              <a:t>Cargar SUA a SIPARE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2B6CE96B-3647-3C51-949F-765571B84476}"/>
              </a:ext>
            </a:extLst>
          </p:cNvPr>
          <p:cNvSpPr txBox="1"/>
          <p:nvPr/>
        </p:nvSpPr>
        <p:spPr>
          <a:xfrm>
            <a:off x="664326" y="5384474"/>
            <a:ext cx="228780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b="1" dirty="0">
                <a:latin typeface="Montserrat" panose="00000500000000000000" pitchFamily="2" charset="0"/>
              </a:rPr>
              <a:t>Medios Bancarios:</a:t>
            </a:r>
          </a:p>
          <a:p>
            <a:pPr marL="92075" lvl="1"/>
            <a:r>
              <a:rPr lang="es-MX" sz="1200" dirty="0">
                <a:latin typeface="Montserrat" panose="00000500000000000000" pitchFamily="2" charset="0"/>
              </a:rPr>
              <a:t>- Portal bancario</a:t>
            </a:r>
          </a:p>
          <a:p>
            <a:pPr marL="92075" lvl="1"/>
            <a:r>
              <a:rPr lang="es-MX" sz="1200" dirty="0">
                <a:latin typeface="Montserrat" panose="00000500000000000000" pitchFamily="2" charset="0"/>
              </a:rPr>
              <a:t>- Ventanilla bancaria</a:t>
            </a:r>
            <a:endParaRPr lang="es-MX" sz="1350" dirty="0">
              <a:latin typeface="Montserrat" panose="000005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E8F25910-6A7E-BE59-7191-6D2C7C6A325C}"/>
              </a:ext>
            </a:extLst>
          </p:cNvPr>
          <p:cNvSpPr txBox="1"/>
          <p:nvPr/>
        </p:nvSpPr>
        <p:spPr>
          <a:xfrm>
            <a:off x="5279255" y="397471"/>
            <a:ext cx="30187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100" b="1" dirty="0">
                <a:latin typeface="Montserrat" panose="00000500000000000000" pitchFamily="2" charset="0"/>
              </a:rPr>
              <a:t>ESQUEMA DE PAGO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CDDDBD90-07F1-2461-8C85-10F2DDBF73B8}"/>
              </a:ext>
            </a:extLst>
          </p:cNvPr>
          <p:cNvSpPr txBox="1"/>
          <p:nvPr/>
        </p:nvSpPr>
        <p:spPr>
          <a:xfrm>
            <a:off x="39435" y="2189121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>
                <a:latin typeface="Montserrat" panose="00000500000000000000" pitchFamily="2" charset="0"/>
              </a:rPr>
              <a:t>Patrón</a:t>
            </a:r>
          </a:p>
        </p:txBody>
      </p:sp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xmlns="" id="{20DB3ACA-B8F9-1978-5B9D-40FC7963402B}"/>
              </a:ext>
            </a:extLst>
          </p:cNvPr>
          <p:cNvSpPr/>
          <p:nvPr/>
        </p:nvSpPr>
        <p:spPr>
          <a:xfrm>
            <a:off x="1328690" y="2049924"/>
            <a:ext cx="529800" cy="4076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Flecha: a la derecha 56">
            <a:extLst>
              <a:ext uri="{FF2B5EF4-FFF2-40B4-BE49-F238E27FC236}">
                <a16:creationId xmlns:a16="http://schemas.microsoft.com/office/drawing/2014/main" xmlns="" id="{F34D8E31-124B-641E-1FD1-37CEC15E6206}"/>
              </a:ext>
            </a:extLst>
          </p:cNvPr>
          <p:cNvSpPr/>
          <p:nvPr/>
        </p:nvSpPr>
        <p:spPr>
          <a:xfrm>
            <a:off x="3874493" y="2015092"/>
            <a:ext cx="529800" cy="4076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xmlns="" id="{D418AB15-A86A-CDB8-44A6-C66E70A9C39F}"/>
              </a:ext>
            </a:extLst>
          </p:cNvPr>
          <p:cNvSpPr/>
          <p:nvPr/>
        </p:nvSpPr>
        <p:spPr>
          <a:xfrm rot="7301293">
            <a:off x="2316631" y="3513185"/>
            <a:ext cx="529800" cy="4076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Flecha: hacia arriba 58">
            <a:extLst>
              <a:ext uri="{FF2B5EF4-FFF2-40B4-BE49-F238E27FC236}">
                <a16:creationId xmlns:a16="http://schemas.microsoft.com/office/drawing/2014/main" xmlns="" id="{EF1405E6-4FDE-4745-7AF6-A8E21322F10D}"/>
              </a:ext>
            </a:extLst>
          </p:cNvPr>
          <p:cNvSpPr/>
          <p:nvPr/>
        </p:nvSpPr>
        <p:spPr>
          <a:xfrm rot="10800000">
            <a:off x="7363191" y="2204137"/>
            <a:ext cx="635501" cy="44096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" name="Imagen 60" descr="Icono&#10;&#10;Descripción generada automáticamente">
            <a:extLst>
              <a:ext uri="{FF2B5EF4-FFF2-40B4-BE49-F238E27FC236}">
                <a16:creationId xmlns:a16="http://schemas.microsoft.com/office/drawing/2014/main" xmlns="" id="{C4927F3A-F3A1-9415-6928-33969BD85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70876" y="4101387"/>
            <a:ext cx="1688491" cy="1338892"/>
          </a:xfrm>
          <a:prstGeom prst="rect">
            <a:avLst/>
          </a:prstGeom>
        </p:spPr>
      </p:pic>
      <p:pic>
        <p:nvPicPr>
          <p:cNvPr id="63" name="Imagen 62" descr="Imagen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3E420FEF-6472-C8AB-C0FE-66BD6C4B22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538105" y="1783413"/>
            <a:ext cx="757266" cy="909607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AF6FDB04-7A8E-2CA7-12FA-457EC8A560DF}"/>
              </a:ext>
            </a:extLst>
          </p:cNvPr>
          <p:cNvSpPr txBox="1"/>
          <p:nvPr/>
        </p:nvSpPr>
        <p:spPr>
          <a:xfrm>
            <a:off x="2790784" y="3566980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>
                <a:latin typeface="Montserrat" panose="00000500000000000000" pitchFamily="2" charset="0"/>
              </a:rPr>
              <a:t>Sin cambio</a:t>
            </a:r>
          </a:p>
        </p:txBody>
      </p:sp>
      <p:sp>
        <p:nvSpPr>
          <p:cNvPr id="66" name="Flecha: a la derecha 65">
            <a:extLst>
              <a:ext uri="{FF2B5EF4-FFF2-40B4-BE49-F238E27FC236}">
                <a16:creationId xmlns:a16="http://schemas.microsoft.com/office/drawing/2014/main" xmlns="" id="{3A4142F4-5339-A28F-AAC6-BCFD20173E4D}"/>
              </a:ext>
            </a:extLst>
          </p:cNvPr>
          <p:cNvSpPr/>
          <p:nvPr/>
        </p:nvSpPr>
        <p:spPr>
          <a:xfrm rot="10800000">
            <a:off x="3317184" y="4649295"/>
            <a:ext cx="529800" cy="40767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Flecha: doblada 66">
            <a:extLst>
              <a:ext uri="{FF2B5EF4-FFF2-40B4-BE49-F238E27FC236}">
                <a16:creationId xmlns:a16="http://schemas.microsoft.com/office/drawing/2014/main" xmlns="" id="{CD37B982-8C4C-615E-2FD1-7AF6C6E2A467}"/>
              </a:ext>
            </a:extLst>
          </p:cNvPr>
          <p:cNvSpPr/>
          <p:nvPr/>
        </p:nvSpPr>
        <p:spPr>
          <a:xfrm rot="10800000">
            <a:off x="7054471" y="4826743"/>
            <a:ext cx="528638" cy="471881"/>
          </a:xfrm>
          <a:prstGeom prst="bentArrow">
            <a:avLst>
              <a:gd name="adj1" fmla="val 25000"/>
              <a:gd name="adj2" fmla="val 35765"/>
              <a:gd name="adj3" fmla="val 25000"/>
              <a:gd name="adj4" fmla="val 65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975ED16B-7E4B-F4B6-6313-3E07CD559FAF}"/>
              </a:ext>
            </a:extLst>
          </p:cNvPr>
          <p:cNvSpPr txBox="1"/>
          <p:nvPr/>
        </p:nvSpPr>
        <p:spPr>
          <a:xfrm>
            <a:off x="3846984" y="5696353"/>
            <a:ext cx="2287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>
                <a:latin typeface="Montserrat" panose="00000500000000000000" pitchFamily="2" charset="0"/>
              </a:rPr>
              <a:t>Formato SIPARE  SPR05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36667EDC-462A-12F7-49D0-D25218B3E5AB}"/>
              </a:ext>
            </a:extLst>
          </p:cNvPr>
          <p:cNvSpPr txBox="1"/>
          <p:nvPr/>
        </p:nvSpPr>
        <p:spPr>
          <a:xfrm>
            <a:off x="5609985" y="4453829"/>
            <a:ext cx="36054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Montserrat" panose="00000500000000000000" pitchFamily="2" charset="0"/>
              </a:rPr>
              <a:t>http://sipare.imss.gob.mx/sipare_webapp/index.jsp</a:t>
            </a:r>
          </a:p>
        </p:txBody>
      </p:sp>
    </p:spTree>
    <p:extLst>
      <p:ext uri="{BB962C8B-B14F-4D97-AF65-F5344CB8AC3E}">
        <p14:creationId xmlns:p14="http://schemas.microsoft.com/office/powerpoint/2010/main" val="340799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466" y="1412776"/>
            <a:ext cx="849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SIPARE elimina la necesidad de utilizar archivos .SUA para efectuar el pago de cuotas obrero patronales. </a:t>
            </a:r>
          </a:p>
        </p:txBody>
      </p:sp>
      <p:pic>
        <p:nvPicPr>
          <p:cNvPr id="5" name="4 Imagen" descr="Interfaz de usuario gráfica&#10;&#10;Descripción generada automáticamente con confianza media"/>
          <p:cNvPicPr/>
          <p:nvPr/>
        </p:nvPicPr>
        <p:blipFill>
          <a:blip r:embed="rId2"/>
          <a:stretch>
            <a:fillRect/>
          </a:stretch>
        </p:blipFill>
        <p:spPr>
          <a:xfrm>
            <a:off x="-537526" y="-531440"/>
            <a:ext cx="9294309" cy="2016224"/>
          </a:xfrm>
          <a:prstGeom prst="rect">
            <a:avLst/>
          </a:prstGeom>
        </p:spPr>
      </p:pic>
      <p:pic>
        <p:nvPicPr>
          <p:cNvPr id="6" name="5 Imagen" descr="Forma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63394"/>
            <a:ext cx="9684568" cy="18649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4842" y="3068960"/>
            <a:ext cx="849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Los patrones podrán validar el estatus de sus pagos por Internet de forma sencilla.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467" y="2340596"/>
            <a:ext cx="861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 Medium" panose="00000600000000000000" pitchFamily="2" charset="0"/>
              </a:rPr>
              <a:t>SIPARE</a:t>
            </a:r>
            <a:r>
              <a:rPr lang="es-MX" sz="1600" dirty="0">
                <a:latin typeface="Montserrat Medium" panose="00000600000000000000" pitchFamily="2" charset="0"/>
              </a:rPr>
              <a:t> sólo requiere una línea de captura para efectuar el pago a través de los portales de servicio de banca electrónica o directamente en la sucursal del banco certificado.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972017"/>
            <a:ext cx="596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Montserrat Medium" panose="00000600000000000000" pitchFamily="2" charset="0"/>
              </a:rPr>
              <a:t>Beneficios del SIPARE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FF369BF-0F34-E344-EC32-E11ACC8F629C}"/>
              </a:ext>
            </a:extLst>
          </p:cNvPr>
          <p:cNvSpPr txBox="1"/>
          <p:nvPr/>
        </p:nvSpPr>
        <p:spPr>
          <a:xfrm>
            <a:off x="324842" y="4005064"/>
            <a:ext cx="8494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Adicionalmente, y con el objeto de simplificar a los patrones la lectura de las líneas de captura de pago, el formato detalla la siguiente información: </a:t>
            </a:r>
          </a:p>
        </p:txBody>
      </p:sp>
      <p:sp>
        <p:nvSpPr>
          <p:cNvPr id="10" name="6 CuadroTexto">
            <a:extLst>
              <a:ext uri="{FF2B5EF4-FFF2-40B4-BE49-F238E27FC236}">
                <a16:creationId xmlns:a16="http://schemas.microsoft.com/office/drawing/2014/main" xmlns="" id="{0E6BD21E-0651-0891-01C5-FFC670EE5AB8}"/>
              </a:ext>
            </a:extLst>
          </p:cNvPr>
          <p:cNvSpPr txBox="1"/>
          <p:nvPr/>
        </p:nvSpPr>
        <p:spPr>
          <a:xfrm>
            <a:off x="1248863" y="4745165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s-MX" sz="1600" dirty="0">
                <a:latin typeface="Montserrat Medium" panose="00000600000000000000" pitchFamily="2" charset="0"/>
              </a:rPr>
              <a:t>Datos patronales.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>
                <a:latin typeface="Montserrat Medium" panose="00000600000000000000" pitchFamily="2" charset="0"/>
              </a:rPr>
              <a:t>Información general de la propuesta de pago.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>
                <a:latin typeface="Montserrat Medium" panose="00000600000000000000" pitchFamily="2" charset="0"/>
              </a:rPr>
              <a:t>Detalle de los importes calculados a pagar.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>
                <a:latin typeface="Montserrat Medium" panose="00000600000000000000" pitchFamily="2" charset="0"/>
              </a:rPr>
              <a:t>Referencia de pago (línea de captura).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21564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65028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Acceder al SIPARE es muy sencillo.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Montserrat Medium" panose="00000600000000000000" pitchFamily="2" charset="0"/>
            </a:endParaRPr>
          </a:p>
          <a:p>
            <a:r>
              <a:rPr lang="es-MX" sz="1600" dirty="0">
                <a:latin typeface="Montserrat Medium" panose="00000600000000000000" pitchFamily="2" charset="0"/>
              </a:rPr>
              <a:t>1.- Hay que ingresar al sitio </a:t>
            </a:r>
            <a:r>
              <a:rPr lang="es-MX" sz="1600" dirty="0">
                <a:latin typeface="Montserrat Medium" panose="00000600000000000000" pitchFamily="2" charset="0"/>
                <a:hlinkClick r:id="rId2"/>
              </a:rPr>
              <a:t>www.imss.gob.mx/patrones/sipare</a:t>
            </a:r>
            <a:r>
              <a:rPr lang="es-MX" sz="1600" dirty="0">
                <a:latin typeface="Montserrat Medium" panose="00000600000000000000" pitchFamily="2" charset="0"/>
              </a:rPr>
              <a:t>. </a:t>
            </a:r>
          </a:p>
          <a:p>
            <a:endParaRPr lang="es-MX" sz="1600" dirty="0">
              <a:latin typeface="Montserrat Medium" panose="00000600000000000000" pitchFamily="2" charset="0"/>
            </a:endParaRPr>
          </a:p>
          <a:p>
            <a:r>
              <a:rPr lang="es-MX" sz="1600" dirty="0">
                <a:latin typeface="Montserrat Medium" panose="00000600000000000000" pitchFamily="2" charset="0"/>
              </a:rPr>
              <a:t>2.- Darse de alta siguiendo los siguientes pasos: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4 Imagen" descr="Interfaz de usuario gráfica&#10;&#10;Descripción generada automáticamente con confianza media"/>
          <p:cNvPicPr/>
          <p:nvPr/>
        </p:nvPicPr>
        <p:blipFill>
          <a:blip r:embed="rId3"/>
          <a:stretch>
            <a:fillRect/>
          </a:stretch>
        </p:blipFill>
        <p:spPr>
          <a:xfrm>
            <a:off x="-537526" y="-531440"/>
            <a:ext cx="9294309" cy="2016224"/>
          </a:xfrm>
          <a:prstGeom prst="rect">
            <a:avLst/>
          </a:prstGeom>
        </p:spPr>
      </p:pic>
      <p:pic>
        <p:nvPicPr>
          <p:cNvPr id="6" name="5 Imagen" descr="Forma&#10;&#10;Descripción generada automáticament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063394"/>
            <a:ext cx="9684568" cy="18649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43608" y="3378478"/>
            <a:ext cx="7848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Acceder a la opción “Registrar nuevo usuario”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Teclear el número de registro patronal.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Ingresar un correo electrónico, a través del cual recibirá la confirmación del alta en el sistema.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Generar una contraseña con un mínimo de 8 caracteres.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 Medium" panose="00000600000000000000" pitchFamily="2" charset="0"/>
              </a:rPr>
              <a:t>Confirmar la contraseña y oprimir el botón “Aceptar” </a:t>
            </a:r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53226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Montserrat Medium" panose="00000600000000000000" pitchFamily="2" charset="0"/>
              </a:rPr>
              <a:t>3.- Listo.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1116033"/>
            <a:ext cx="596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Montserrat Medium" panose="00000600000000000000" pitchFamily="2" charset="0"/>
              </a:rPr>
              <a:t>¿Cómo usar el SIPARE?</a:t>
            </a:r>
          </a:p>
        </p:txBody>
      </p:sp>
    </p:spTree>
    <p:extLst>
      <p:ext uri="{BB962C8B-B14F-4D97-AF65-F5344CB8AC3E}">
        <p14:creationId xmlns:p14="http://schemas.microsoft.com/office/powerpoint/2010/main" val="13017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845947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 Medium" panose="00000600000000000000" pitchFamily="2" charset="0"/>
              </a:rPr>
              <a:t>Llama al teléfono: 800 623 2323. </a:t>
            </a:r>
          </a:p>
          <a:p>
            <a:endParaRPr lang="es-MX" dirty="0"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 Medium" panose="00000600000000000000" pitchFamily="2" charset="0"/>
              </a:rPr>
              <a:t>Consulta nuestra página de internet: </a:t>
            </a:r>
            <a:r>
              <a:rPr lang="es-MX" dirty="0">
                <a:latin typeface="Montserrat Medium" panose="00000600000000000000" pitchFamily="2" charset="0"/>
                <a:hlinkClick r:id="rId2"/>
              </a:rPr>
              <a:t>www.imss.gob.mx</a:t>
            </a:r>
            <a:endParaRPr lang="es-MX" dirty="0">
              <a:latin typeface="Montserrat Medium" panose="00000600000000000000" pitchFamily="2" charset="0"/>
            </a:endParaRPr>
          </a:p>
          <a:p>
            <a:r>
              <a:rPr lang="es-MX" dirty="0">
                <a:latin typeface="Montserrat Medium" panose="000006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 Medium" panose="00000600000000000000" pitchFamily="2" charset="0"/>
              </a:rPr>
              <a:t>Acude a cualquier subdelegación del IMSS. </a:t>
            </a:r>
          </a:p>
          <a:p>
            <a:endParaRPr lang="es-MX" dirty="0"/>
          </a:p>
        </p:txBody>
      </p:sp>
      <p:pic>
        <p:nvPicPr>
          <p:cNvPr id="5" name="4 Imagen" descr="Interfaz de usuario gráfica&#10;&#10;Descripción generada automáticamente con confianza media"/>
          <p:cNvPicPr/>
          <p:nvPr/>
        </p:nvPicPr>
        <p:blipFill>
          <a:blip r:embed="rId3"/>
          <a:stretch>
            <a:fillRect/>
          </a:stretch>
        </p:blipFill>
        <p:spPr>
          <a:xfrm>
            <a:off x="-537526" y="-531440"/>
            <a:ext cx="9294309" cy="2016224"/>
          </a:xfrm>
          <a:prstGeom prst="rect">
            <a:avLst/>
          </a:prstGeom>
        </p:spPr>
      </p:pic>
      <p:pic>
        <p:nvPicPr>
          <p:cNvPr id="6" name="5 Imagen" descr="Forma&#10;&#10;Descripción generada automáticament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063394"/>
            <a:ext cx="9684568" cy="18649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4" r="32650"/>
          <a:stretch/>
        </p:blipFill>
        <p:spPr bwMode="auto">
          <a:xfrm>
            <a:off x="5705545" y="1373538"/>
            <a:ext cx="2034807" cy="234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Vector teléfono icono vector logo plantilla ilustración plana diseño m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Vector teléfono icono vector logo plantilla ilustración plana diseño mo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43460" r="63077" b="24425"/>
          <a:stretch/>
        </p:blipFill>
        <p:spPr bwMode="auto">
          <a:xfrm>
            <a:off x="3306180" y="1916832"/>
            <a:ext cx="1553852" cy="14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cono de vector de jef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7493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532</TotalTime>
  <Words>518</Words>
  <Application>Microsoft Office PowerPoint</Application>
  <PresentationFormat>Presentación en pantalla (4:3)</PresentationFormat>
  <Paragraphs>72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Laura Martinez Perez</dc:creator>
  <cp:lastModifiedBy>Adriana Yadira Carreon Arevalo</cp:lastModifiedBy>
  <cp:revision>27</cp:revision>
  <dcterms:created xsi:type="dcterms:W3CDTF">2024-03-14T17:15:30Z</dcterms:created>
  <dcterms:modified xsi:type="dcterms:W3CDTF">2024-03-27T16:28:09Z</dcterms:modified>
</cp:coreProperties>
</file>